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4"/>
  </p:sldMasterIdLst>
  <p:notesMasterIdLst>
    <p:notesMasterId r:id="rId11"/>
  </p:notesMasterIdLst>
  <p:sldIdLst>
    <p:sldId id="2240" r:id="rId5"/>
    <p:sldId id="1256" r:id="rId6"/>
    <p:sldId id="2288" r:id="rId7"/>
    <p:sldId id="472" r:id="rId8"/>
    <p:sldId id="2286" r:id="rId9"/>
    <p:sldId id="2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Gordon" initials="AG" lastIdx="1" clrIdx="0">
    <p:extLst>
      <p:ext uri="{19B8F6BF-5375-455C-9EA6-DF929625EA0E}">
        <p15:presenceInfo xmlns:p15="http://schemas.microsoft.com/office/powerpoint/2012/main" userId="Adam Gord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742"/>
    <a:srgbClr val="2790C3"/>
    <a:srgbClr val="D65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0"/>
    <p:restoredTop sz="92245" autoAdjust="0"/>
  </p:normalViewPr>
  <p:slideViewPr>
    <p:cSldViewPr snapToGrid="0" snapToObjects="1">
      <p:cViewPr varScale="1">
        <p:scale>
          <a:sx n="61" d="100"/>
          <a:sy n="61" d="100"/>
        </p:scale>
        <p:origin x="10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DCB1A-C5F8-CC47-BD21-D6C229B987F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709C3-0D69-EF46-BE38-0832036E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432B401-0C0F-5440-88EB-D8DD5D0F632B}"/>
              </a:ext>
            </a:extLst>
          </p:cNvPr>
          <p:cNvSpPr/>
          <p:nvPr userDrawn="1"/>
        </p:nvSpPr>
        <p:spPr>
          <a:xfrm>
            <a:off x="0" y="1751309"/>
            <a:ext cx="12192000" cy="5106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4EB6B1-751F-254A-9428-931187E4DF46}"/>
              </a:ext>
            </a:extLst>
          </p:cNvPr>
          <p:cNvCxnSpPr/>
          <p:nvPr userDrawn="1"/>
        </p:nvCxnSpPr>
        <p:spPr>
          <a:xfrm>
            <a:off x="0" y="1735811"/>
            <a:ext cx="121920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F47FBB2-A251-5643-87A1-C9C986C451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051" y="473735"/>
            <a:ext cx="2398532" cy="77286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686759-93C6-904A-92C0-4BCF19F319CF}"/>
              </a:ext>
            </a:extLst>
          </p:cNvPr>
          <p:cNvCxnSpPr/>
          <p:nvPr userDrawn="1"/>
        </p:nvCxnSpPr>
        <p:spPr>
          <a:xfrm>
            <a:off x="0" y="1735811"/>
            <a:ext cx="121920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64C05B3-955E-9745-83D1-04B4D7FFF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051" y="473735"/>
            <a:ext cx="2398532" cy="772860"/>
          </a:xfrm>
          <a:prstGeom prst="rect">
            <a:avLst/>
          </a:prstGeom>
        </p:spPr>
      </p:pic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B18698E-084C-F142-8468-40A41562FF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341" y="2607677"/>
            <a:ext cx="10409607" cy="957646"/>
          </a:xfrm>
        </p:spPr>
        <p:txBody>
          <a:bodyPr>
            <a:noAutofit/>
          </a:bodyPr>
          <a:lstStyle>
            <a:lvl1pPr marL="0" indent="0" algn="r">
              <a:buNone/>
              <a:defRPr sz="60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BFE933-7AA3-D64C-930E-3A7E2BC41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6550" y="3709988"/>
            <a:ext cx="7421563" cy="882650"/>
          </a:xfrm>
        </p:spPr>
        <p:txBody>
          <a:bodyPr/>
          <a:lstStyle>
            <a:lvl1pPr marL="0" indent="0" algn="r">
              <a:buNone/>
              <a:defRPr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006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6205AC-B058-5249-8CA7-CB5ED1399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448CD3-5286-6143-8B69-CDE8537D5AE0}"/>
              </a:ext>
            </a:extLst>
          </p:cNvPr>
          <p:cNvSpPr/>
          <p:nvPr/>
        </p:nvSpPr>
        <p:spPr>
          <a:xfrm>
            <a:off x="0" y="-1"/>
            <a:ext cx="12192000" cy="1041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0277-79AA-4747-A719-D0E8465B4446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ABC5525-1625-A44B-840C-E51C98F461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463" y="0"/>
            <a:ext cx="11141075" cy="110331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33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6205AC-B058-5249-8CA7-CB5ED1399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0277-79AA-4747-A719-D0E8465B4446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C656A2-D8EB-914C-9976-2633F5B17CB0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2842401-185E-504A-B5D0-009304858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D46A-D5FE-DB4E-9784-A54A02D8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79968-F075-E745-9452-7E0CAAC6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95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2380-0A23-D140-9B2B-5F141AB5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27792-99C6-C343-827E-BE9EDF8043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425EA-EF92-714F-B7AD-0B245EA4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7246F-5803-9542-865F-75DB9463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E3505C-93DC-5644-BB7E-5D517224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31B4E-687D-2C4C-B95D-A513660DA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EFC86-AA65-C840-9828-EBFF405DC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563C-0652-F94A-A10D-3A82E9DD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27792-99C6-C343-827E-BE9EDF80437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0E9DA-0CA4-8A46-9B6A-E0873DE6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926DA-2D9C-9848-8B94-21D740CE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E3505C-93DC-5644-BB7E-5D517224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ECF62-AF5A-6A4B-8DAF-6576CE0FE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24" y="1507957"/>
            <a:ext cx="11175123" cy="46878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delle Sans" panose="02000503000000020004" pitchFamily="2" charset="77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2pPr>
            <a:lvl3pPr marL="1143000" indent="-228600">
              <a:buFont typeface="Courier New" panose="02070309020205020404" pitchFamily="49" charset="0"/>
              <a:buChar char="o"/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3pPr>
            <a:lvl4pPr marL="1600200" indent="-228600">
              <a:buFont typeface="Courier New" panose="02070309020205020404" pitchFamily="49" charset="0"/>
              <a:buChar char="o"/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4pPr>
            <a:lvl5pPr marL="2057400" indent="-228600">
              <a:buFont typeface="Courier New" panose="02070309020205020404" pitchFamily="49" charset="0"/>
              <a:buChar char="o"/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4E84A-EB62-8C42-8115-162E7611B229}"/>
              </a:ext>
            </a:extLst>
          </p:cNvPr>
          <p:cNvSpPr/>
          <p:nvPr/>
        </p:nvSpPr>
        <p:spPr>
          <a:xfrm>
            <a:off x="0" y="-1"/>
            <a:ext cx="12192000" cy="1041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B7FA2-906C-224F-91E8-737C56BA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4" y="41795"/>
            <a:ext cx="11175123" cy="1041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D16441-D3B4-0249-8702-CCC7C147545B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CCF5606-6DC5-4A43-91BA-969B54432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1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8549D-0BD2-0C47-9871-FC4EC32DBCE5}"/>
              </a:ext>
            </a:extLst>
          </p:cNvPr>
          <p:cNvSpPr/>
          <p:nvPr/>
        </p:nvSpPr>
        <p:spPr>
          <a:xfrm>
            <a:off x="0" y="2416667"/>
            <a:ext cx="12192000" cy="4441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4CEAF-3B24-A242-A428-FB8B1A7D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48054"/>
            <a:ext cx="10515600" cy="188233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81C1E-F57C-FB49-8A8C-E5F2C60D0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4406"/>
            <a:ext cx="10515600" cy="959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2D7B7-07E3-DA48-A1F1-4C6486A52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1" b="16721"/>
          <a:stretch/>
        </p:blipFill>
        <p:spPr>
          <a:xfrm>
            <a:off x="4768357" y="382183"/>
            <a:ext cx="2655286" cy="17120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29DAF0-278B-FB41-92D8-B7AC6EE1B76A}"/>
              </a:ext>
            </a:extLst>
          </p:cNvPr>
          <p:cNvCxnSpPr/>
          <p:nvPr/>
        </p:nvCxnSpPr>
        <p:spPr>
          <a:xfrm>
            <a:off x="0" y="2416667"/>
            <a:ext cx="121920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71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601DA-8347-6048-AFC7-B3EE3A4ED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1507958"/>
            <a:ext cx="5339256" cy="424731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delle Sans" panose="02000503000000020004" pitchFamily="2" charset="77"/>
              </a:defRPr>
            </a:lvl1pPr>
            <a:lvl2pPr>
              <a:defRPr b="0" i="0">
                <a:latin typeface="Adelle Sans" panose="02000503000000020004" pitchFamily="2" charset="77"/>
              </a:defRPr>
            </a:lvl2pPr>
            <a:lvl3pPr>
              <a:defRPr b="0" i="0">
                <a:latin typeface="Adelle Sans" panose="02000503000000020004" pitchFamily="2" charset="77"/>
              </a:defRPr>
            </a:lvl3pPr>
            <a:lvl4pPr>
              <a:defRPr b="0" i="0">
                <a:latin typeface="Adelle Sans" panose="02000503000000020004" pitchFamily="2" charset="77"/>
              </a:defRPr>
            </a:lvl4pPr>
            <a:lvl5pPr>
              <a:defRPr b="0" i="0">
                <a:latin typeface="Adelle Sans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9E9452-2C29-1E43-B1CC-EFCE6C5E7D19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8A93EA-740D-534C-9F9A-851CAAFC6F5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7230" y="1507958"/>
            <a:ext cx="5339256" cy="424731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delle Sans" panose="02000503000000020004" pitchFamily="2" charset="77"/>
              </a:defRPr>
            </a:lvl1pPr>
            <a:lvl2pPr>
              <a:defRPr b="0" i="0">
                <a:latin typeface="Adelle Sans" panose="02000503000000020004" pitchFamily="2" charset="77"/>
              </a:defRPr>
            </a:lvl2pPr>
            <a:lvl3pPr>
              <a:defRPr b="0" i="0">
                <a:latin typeface="Adelle Sans" panose="02000503000000020004" pitchFamily="2" charset="77"/>
              </a:defRPr>
            </a:lvl3pPr>
            <a:lvl4pPr>
              <a:defRPr b="0" i="0">
                <a:latin typeface="Adelle Sans" panose="02000503000000020004" pitchFamily="2" charset="77"/>
              </a:defRPr>
            </a:lvl4pPr>
            <a:lvl5pPr>
              <a:defRPr b="0" i="0">
                <a:latin typeface="Adelle Sans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DBA69B-BC00-A742-8802-DBC07125EC67}"/>
              </a:ext>
            </a:extLst>
          </p:cNvPr>
          <p:cNvSpPr/>
          <p:nvPr/>
        </p:nvSpPr>
        <p:spPr>
          <a:xfrm>
            <a:off x="0" y="-1"/>
            <a:ext cx="12192000" cy="1041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41E47F-9CBC-DD48-8C04-77F3D57C3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766024C-3846-4F40-AD7B-A1E1692E0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463" y="0"/>
            <a:ext cx="11141075" cy="110331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24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601DA-8347-6048-AFC7-B3EE3A4ED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5" y="1507958"/>
            <a:ext cx="5676501" cy="424731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delle Sans" panose="02000503000000020004" pitchFamily="2" charset="77"/>
              </a:defRPr>
            </a:lvl1pPr>
            <a:lvl2pPr>
              <a:defRPr b="0" i="0">
                <a:latin typeface="Adelle Sans" panose="02000503000000020004" pitchFamily="2" charset="77"/>
              </a:defRPr>
            </a:lvl2pPr>
            <a:lvl3pPr>
              <a:defRPr b="0" i="0">
                <a:latin typeface="Adelle Sans" panose="02000503000000020004" pitchFamily="2" charset="77"/>
              </a:defRPr>
            </a:lvl3pPr>
            <a:lvl4pPr>
              <a:defRPr b="0" i="0">
                <a:latin typeface="Adelle Sans" panose="02000503000000020004" pitchFamily="2" charset="77"/>
              </a:defRPr>
            </a:lvl4pPr>
            <a:lvl5pPr>
              <a:defRPr b="0" i="0">
                <a:latin typeface="Adelle Sans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9E9452-2C29-1E43-B1CC-EFCE6C5E7D19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BDBA69B-BC00-A742-8802-DBC07125EC67}"/>
              </a:ext>
            </a:extLst>
          </p:cNvPr>
          <p:cNvSpPr/>
          <p:nvPr/>
        </p:nvSpPr>
        <p:spPr>
          <a:xfrm>
            <a:off x="0" y="-1"/>
            <a:ext cx="12192000" cy="1041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41E47F-9CBC-DD48-8C04-77F3D57C3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766024C-3846-4F40-AD7B-A1E1692E0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463" y="0"/>
            <a:ext cx="11141075" cy="110331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60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CA925-A192-0942-8DCB-09514A197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16" y="1445667"/>
            <a:ext cx="533925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88494-3E34-F041-B8E4-A88C3ED8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2378947"/>
            <a:ext cx="5339256" cy="36845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delle Sans" panose="02000503000000020004" pitchFamily="2" charset="77"/>
              </a:defRPr>
            </a:lvl1pPr>
            <a:lvl2pPr>
              <a:defRPr sz="2000" b="0" i="0">
                <a:solidFill>
                  <a:srgbClr val="525656"/>
                </a:solidFill>
                <a:latin typeface="Adelle Sans" panose="02000503000000020004" pitchFamily="2" charset="77"/>
              </a:defRPr>
            </a:lvl2pPr>
            <a:lvl3pPr>
              <a:defRPr sz="1800" b="0" i="0">
                <a:solidFill>
                  <a:srgbClr val="525656"/>
                </a:solidFill>
                <a:latin typeface="Adelle Sans" panose="02000503000000020004" pitchFamily="2" charset="77"/>
              </a:defRPr>
            </a:lvl3pPr>
            <a:lvl4pPr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4pPr>
            <a:lvl5pPr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9739F8-BD38-674E-89B1-6AF2FF7B3AA8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78455-37C1-0341-9BEC-1C409FBE52A2}"/>
              </a:ext>
            </a:extLst>
          </p:cNvPr>
          <p:cNvSpPr/>
          <p:nvPr/>
        </p:nvSpPr>
        <p:spPr>
          <a:xfrm>
            <a:off x="0" y="-1"/>
            <a:ext cx="12192000" cy="1041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1CB6872-94EB-EB45-BDBF-F7D3974C9D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58758" y="2378947"/>
            <a:ext cx="5339256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delle Sans" panose="02000503000000020004" pitchFamily="2" charset="77"/>
              </a:defRPr>
            </a:lvl1pPr>
            <a:lvl2pPr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2pPr>
            <a:lvl3pPr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3pPr>
            <a:lvl4pPr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4pPr>
            <a:lvl5pPr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DE1C7E-4CC2-C942-8FC1-BE8CDAB37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3E685A-2A2D-6D4B-90D0-C351A9D72C7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8758" y="1445667"/>
            <a:ext cx="533925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i="0">
                <a:solidFill>
                  <a:schemeClr val="accent5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9DD878B-836A-A84D-9251-AF81A901B2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463" y="0"/>
            <a:ext cx="11141075" cy="110331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6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BD484-3EA0-2E4E-A60B-8C347D911C8D}"/>
              </a:ext>
            </a:extLst>
          </p:cNvPr>
          <p:cNvSpPr/>
          <p:nvPr/>
        </p:nvSpPr>
        <p:spPr>
          <a:xfrm>
            <a:off x="315310" y="325717"/>
            <a:ext cx="11556124" cy="6106619"/>
          </a:xfrm>
          <a:prstGeom prst="rect">
            <a:avLst/>
          </a:prstGeom>
          <a:solidFill>
            <a:srgbClr val="1519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7EDA71-75BD-5440-9E18-55427D29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2" y="488738"/>
            <a:ext cx="10946058" cy="1041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95B372-A8BB-B64B-AD18-74876C5FB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9" y="1754293"/>
            <a:ext cx="10943431" cy="441003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D42F22-D84C-BA44-A88C-5F7DF9691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5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F04465-AABC-3A4F-8FC9-8995FEDCDC6F}"/>
              </a:ext>
            </a:extLst>
          </p:cNvPr>
          <p:cNvSpPr/>
          <p:nvPr/>
        </p:nvSpPr>
        <p:spPr>
          <a:xfrm>
            <a:off x="0" y="0"/>
            <a:ext cx="8915400" cy="6858000"/>
          </a:xfrm>
          <a:prstGeom prst="rect">
            <a:avLst/>
          </a:prstGeom>
          <a:solidFill>
            <a:srgbClr val="151945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FD6FA-B95F-4B4E-B8E9-6AA2FC821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C5F0C95-66C0-C743-8E0D-F91134E1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59" y="251618"/>
            <a:ext cx="780266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D33327-4858-A74E-A4A8-E5F9EFD0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60" y="1817356"/>
            <a:ext cx="7802666" cy="408713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Adelle Sans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95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Bullets and Imag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6205AC-B058-5249-8CA7-CB5ED1399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81" b="-1742"/>
          <a:stretch/>
        </p:blipFill>
        <p:spPr>
          <a:xfrm>
            <a:off x="275249" y="5904491"/>
            <a:ext cx="686450" cy="7327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0277-79AA-4747-A719-D0E8465B4446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6030DDF-DA1E-3E4D-B68D-0A9DBAC8F1AD}"/>
              </a:ext>
            </a:extLst>
          </p:cNvPr>
          <p:cNvSpPr/>
          <p:nvPr/>
        </p:nvSpPr>
        <p:spPr>
          <a:xfrm>
            <a:off x="275249" y="673772"/>
            <a:ext cx="8387488" cy="4940412"/>
          </a:xfrm>
          <a:prstGeom prst="rect">
            <a:avLst/>
          </a:prstGeom>
          <a:solidFill>
            <a:srgbClr val="F9F9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045DD5-4C31-4748-B369-D3EE8C529A50}"/>
              </a:ext>
            </a:extLst>
          </p:cNvPr>
          <p:cNvCxnSpPr>
            <a:cxnSpLocks/>
          </p:cNvCxnSpPr>
          <p:nvPr/>
        </p:nvCxnSpPr>
        <p:spPr>
          <a:xfrm>
            <a:off x="275249" y="5620315"/>
            <a:ext cx="8387488" cy="0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B3B7382-5E80-3A45-B7EB-9F7C595C6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125" y="1165310"/>
            <a:ext cx="7938376" cy="75362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CD8A279-EC96-3044-923F-580E6D910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593" y="2077039"/>
            <a:ext cx="7936907" cy="332255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delle Sans" panose="02000503000000020004" pitchFamily="2" charset="77"/>
              </a:defRPr>
            </a:lvl1pPr>
            <a:lvl2pPr>
              <a:defRPr sz="2000" b="0" i="0">
                <a:solidFill>
                  <a:srgbClr val="525656"/>
                </a:solidFill>
                <a:latin typeface="Adelle Sans" panose="02000503000000020004" pitchFamily="2" charset="77"/>
              </a:defRPr>
            </a:lvl2pPr>
            <a:lvl3pPr>
              <a:defRPr sz="1800" b="0" i="0">
                <a:solidFill>
                  <a:srgbClr val="525656"/>
                </a:solidFill>
                <a:latin typeface="Adelle Sans" panose="02000503000000020004" pitchFamily="2" charset="77"/>
              </a:defRPr>
            </a:lvl3pPr>
            <a:lvl4pPr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4pPr>
            <a:lvl5pPr>
              <a:defRPr b="0" i="0">
                <a:solidFill>
                  <a:srgbClr val="525656"/>
                </a:solidFill>
                <a:latin typeface="Adelle Sans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448CD3-5286-6143-8B69-CDE8537D5AE0}"/>
              </a:ext>
            </a:extLst>
          </p:cNvPr>
          <p:cNvSpPr/>
          <p:nvPr/>
        </p:nvSpPr>
        <p:spPr>
          <a:xfrm>
            <a:off x="0" y="-1"/>
            <a:ext cx="12192000" cy="1041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ABC5525-1625-A44B-840C-E51C98F461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463" y="0"/>
            <a:ext cx="11141075" cy="110331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033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F93D5-62F0-5145-AB64-7AC90B60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F652F-5C50-294A-A9ED-638E2DAF4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11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tabLst/>
        <a:defRPr sz="2400" b="0" i="0" kern="1200">
          <a:solidFill>
            <a:srgbClr val="525656"/>
          </a:solidFill>
          <a:latin typeface="Adelle Sans" panose="02000503000000020004" pitchFamily="2" charset="77"/>
          <a:ea typeface="+mn-ea"/>
          <a:cs typeface="+mn-cs"/>
        </a:defRPr>
      </a:lvl1pPr>
      <a:lvl2pPr marL="750888" indent="-2936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2000" b="0" i="0" kern="1200">
          <a:solidFill>
            <a:srgbClr val="525656"/>
          </a:solidFill>
          <a:latin typeface="Adelle Sans" panose="02000503000000020004" pitchFamily="2" charset="77"/>
          <a:ea typeface="+mn-ea"/>
          <a:cs typeface="+mn-cs"/>
        </a:defRPr>
      </a:lvl2pPr>
      <a:lvl3pPr marL="1208088" indent="-2936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800" b="0" i="0" kern="1200">
          <a:solidFill>
            <a:srgbClr val="525656"/>
          </a:solidFill>
          <a:latin typeface="Adelle Sans" panose="02000503000000020004" pitchFamily="2" charset="77"/>
          <a:ea typeface="+mn-ea"/>
          <a:cs typeface="+mn-cs"/>
        </a:defRPr>
      </a:lvl3pPr>
      <a:lvl4pPr marL="1604963" indent="-233363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600" b="0" i="0" kern="1200">
          <a:solidFill>
            <a:srgbClr val="525656"/>
          </a:solidFill>
          <a:latin typeface="Adelle Sans" panose="02000503000000020004" pitchFamily="2" charset="77"/>
          <a:ea typeface="+mn-ea"/>
          <a:cs typeface="+mn-cs"/>
        </a:defRPr>
      </a:lvl4pPr>
      <a:lvl5pPr marL="2062163" indent="-233363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400" b="0" i="0" kern="1200">
          <a:solidFill>
            <a:srgbClr val="525656"/>
          </a:solidFill>
          <a:latin typeface="Adelle Sans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24" userDrawn="1">
          <p15:clr>
            <a:srgbClr val="F26B43"/>
          </p15:clr>
        </p15:guide>
        <p15:guide id="2" orient="horz" pos="29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4853E1-437A-E44C-A176-6BE005F1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341" y="2607676"/>
            <a:ext cx="10409607" cy="3618463"/>
          </a:xfrm>
        </p:spPr>
        <p:txBody>
          <a:bodyPr/>
          <a:lstStyle/>
          <a:p>
            <a:r>
              <a:rPr lang="en-US" sz="4800" i="0" dirty="0">
                <a:effectLst/>
              </a:rPr>
              <a:t> </a:t>
            </a:r>
          </a:p>
          <a:p>
            <a:r>
              <a:rPr lang="en-US" sz="4800" i="0" dirty="0">
                <a:effectLst/>
              </a:rPr>
              <a:t>Infrastructure Design Scenarios – 1-2-2</a:t>
            </a:r>
          </a:p>
          <a:p>
            <a:r>
              <a:rPr lang="en-US" sz="4800" dirty="0"/>
              <a:t>CASP+ - CAS-004</a:t>
            </a:r>
            <a:endParaRPr lang="en-US" sz="48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862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F94802-2B24-4E90-B891-27225F50A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Let’s talk about scenarios:</a:t>
            </a:r>
          </a:p>
          <a:p>
            <a:pPr marL="0" indent="0">
              <a:buNone/>
            </a:pPr>
            <a:endParaRPr lang="en-US" sz="3000" b="1" dirty="0"/>
          </a:p>
          <a:p>
            <a:pPr lvl="1"/>
            <a:endParaRPr lang="en-US" dirty="0"/>
          </a:p>
          <a:p>
            <a:pPr lvl="1"/>
            <a:r>
              <a:rPr lang="en-US" sz="2600" dirty="0"/>
              <a:t> </a:t>
            </a:r>
            <a:r>
              <a:rPr lang="en-US" sz="3000" dirty="0"/>
              <a:t>Critical reading = No Purple Squirrels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 Key words = Mapping intent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 Obvious wrongs = Pull the trigger - No Remorse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 Read Twice – Answer Once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 Answer the question asked… not the one that you wish | think | prefer | demand was asked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4CDA4-A929-40EB-8B6C-B61EA5FE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Scenarios… who likes a good story?</a:t>
            </a:r>
          </a:p>
        </p:txBody>
      </p:sp>
    </p:spTree>
    <p:extLst>
      <p:ext uri="{BB962C8B-B14F-4D97-AF65-F5344CB8AC3E}">
        <p14:creationId xmlns:p14="http://schemas.microsoft.com/office/powerpoint/2010/main" val="22994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D650BE-B06C-9D48-B398-9D401005D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You are part of the Mega Corp. desktop I.T. group given the task of helping to secure remote worker desktops. </a:t>
            </a:r>
          </a:p>
          <a:p>
            <a:r>
              <a:rPr lang="en-US" sz="2800" dirty="0"/>
              <a:t>Mega Corp. currently uses an older VPN solution to allow a limited number of remote workers access to the corporate LAN.</a:t>
            </a:r>
          </a:p>
          <a:p>
            <a:r>
              <a:rPr lang="en-US" sz="2800" dirty="0"/>
              <a:t>Senior leadership has indicated as part of the business goals for the new year that they want to “modernize &amp; secure” the technology platform that supports remote workers.</a:t>
            </a:r>
          </a:p>
          <a:p>
            <a:r>
              <a:rPr lang="en-US" sz="2800" dirty="0"/>
              <a:t>Your team has been tasked with testing different VDE solutions to find &amp; recommend the right deployment model.</a:t>
            </a:r>
          </a:p>
          <a:p>
            <a:r>
              <a:rPr lang="en-US" sz="2800" dirty="0"/>
              <a:t>Your recommendation must take into account the key requirements of minimizing administrative overhead &amp; cost, while maximizing functionality &amp; security.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BD793-E553-854B-A992-20B1E022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Background</a:t>
            </a:r>
          </a:p>
        </p:txBody>
      </p:sp>
    </p:spTree>
    <p:extLst>
      <p:ext uri="{BB962C8B-B14F-4D97-AF65-F5344CB8AC3E}">
        <p14:creationId xmlns:p14="http://schemas.microsoft.com/office/powerpoint/2010/main" val="34883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D650BE-B06C-9D48-B398-9D401005D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want to establish a connection between the tenancy in Azure &amp; the company’s remote workers to allow them to access services in Azure securely without interruption to the office employee’s workflow. Which VDE deployment model will meet your goal?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lphaUcPeriod"/>
            </a:pPr>
            <a:r>
              <a:rPr lang="en-US" sz="2800" dirty="0"/>
              <a:t>Centralized</a:t>
            </a:r>
          </a:p>
          <a:p>
            <a:pPr marL="514350" indent="-514350">
              <a:buAutoNum type="alphaUcPeriod"/>
            </a:pPr>
            <a:r>
              <a:rPr lang="en-US" sz="2800" dirty="0"/>
              <a:t>Isolated</a:t>
            </a:r>
          </a:p>
          <a:p>
            <a:pPr marL="514350" indent="-514350">
              <a:buAutoNum type="alphaUcPeriod"/>
            </a:pPr>
            <a:r>
              <a:rPr lang="en-US" sz="2800" dirty="0"/>
              <a:t>Hosted </a:t>
            </a:r>
          </a:p>
          <a:p>
            <a:pPr marL="514350" indent="-514350">
              <a:buAutoNum type="alphaUcPeriod"/>
            </a:pPr>
            <a:r>
              <a:rPr lang="en-US" sz="2800" dirty="0"/>
              <a:t>Synchronized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BD793-E553-854B-A992-20B1E022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DD59E-B136-A849-8EF3-BEEB1469DDA3}"/>
              </a:ext>
            </a:extLst>
          </p:cNvPr>
          <p:cNvSpPr txBox="1"/>
          <p:nvPr/>
        </p:nvSpPr>
        <p:spPr>
          <a:xfrm>
            <a:off x="6293628" y="5934238"/>
            <a:ext cx="1864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delle Sans" panose="02000503000000020004" pitchFamily="2" charset="0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23472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D650BE-B06C-9D48-B398-9D401005D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want to establish a connection between the on-premise file servers &amp; the company’s remote workers to allow them to access data securely without interruption to the office employee’s workflow. Which VDE deployment model will meet your goal?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lphaUcPeriod"/>
            </a:pPr>
            <a:r>
              <a:rPr lang="en-US" sz="2800" dirty="0"/>
              <a:t>Centralized</a:t>
            </a:r>
          </a:p>
          <a:p>
            <a:pPr marL="514350" indent="-514350">
              <a:buAutoNum type="alphaUcPeriod"/>
            </a:pPr>
            <a:r>
              <a:rPr lang="en-US" sz="2800" dirty="0"/>
              <a:t>Hosted</a:t>
            </a:r>
          </a:p>
          <a:p>
            <a:pPr marL="514350" indent="-514350">
              <a:buAutoNum type="alphaUcPeriod"/>
            </a:pPr>
            <a:r>
              <a:rPr lang="en-US" sz="2800" dirty="0"/>
              <a:t>Stand-Alone </a:t>
            </a:r>
          </a:p>
          <a:p>
            <a:pPr marL="514350" indent="-514350">
              <a:buAutoNum type="alphaUcPeriod"/>
            </a:pPr>
            <a:r>
              <a:rPr lang="en-US" sz="2800" dirty="0"/>
              <a:t>Synchronized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BD793-E553-854B-A992-20B1E022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DD59E-B136-A849-8EF3-BEEB1469DDA3}"/>
              </a:ext>
            </a:extLst>
          </p:cNvPr>
          <p:cNvSpPr txBox="1"/>
          <p:nvPr/>
        </p:nvSpPr>
        <p:spPr>
          <a:xfrm>
            <a:off x="6293628" y="5934238"/>
            <a:ext cx="186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delle Sans" panose="02000503000000020004" pitchFamily="2" charset="0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65101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D650BE-B06C-9D48-B398-9D401005D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want to establish a connection between the on-premise file servers &amp; the company’s remote workers to allow them to access data securely &amp; work without interruption. Which VDE deployment model will meet your goal?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lphaUcPeriod"/>
            </a:pPr>
            <a:r>
              <a:rPr lang="en-US" sz="2800" dirty="0"/>
              <a:t>Centralized</a:t>
            </a:r>
          </a:p>
          <a:p>
            <a:pPr marL="514350" indent="-514350">
              <a:buAutoNum type="alphaUcPeriod"/>
            </a:pPr>
            <a:r>
              <a:rPr lang="en-US" sz="2800" dirty="0"/>
              <a:t>Synchronized</a:t>
            </a:r>
          </a:p>
          <a:p>
            <a:pPr marL="514350" indent="-514350">
              <a:buAutoNum type="alphaUcPeriod"/>
            </a:pPr>
            <a:r>
              <a:rPr lang="en-US" sz="2800" dirty="0"/>
              <a:t>Cached </a:t>
            </a:r>
          </a:p>
          <a:p>
            <a:pPr marL="514350" indent="-514350">
              <a:buAutoNum type="alphaUcPeriod"/>
            </a:pPr>
            <a:r>
              <a:rPr lang="en-US" sz="2800" dirty="0"/>
              <a:t>Hosted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BD793-E553-854B-A992-20B1E022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DD59E-B136-A849-8EF3-BEEB1469DDA3}"/>
              </a:ext>
            </a:extLst>
          </p:cNvPr>
          <p:cNvSpPr txBox="1"/>
          <p:nvPr/>
        </p:nvSpPr>
        <p:spPr>
          <a:xfrm>
            <a:off x="6293628" y="5934238"/>
            <a:ext cx="1843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delle Sans" panose="02000503000000020004" pitchFamily="2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7579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2019 Presentation Dark Theme">
  <a:themeElements>
    <a:clrScheme name="6cc241">
      <a:dk1>
        <a:srgbClr val="151945"/>
      </a:dk1>
      <a:lt1>
        <a:srgbClr val="FFFFFF"/>
      </a:lt1>
      <a:dk2>
        <a:srgbClr val="151746"/>
      </a:dk2>
      <a:lt2>
        <a:srgbClr val="FFFFFF"/>
      </a:lt2>
      <a:accent1>
        <a:srgbClr val="F9F9FA"/>
      </a:accent1>
      <a:accent2>
        <a:srgbClr val="FF671F"/>
      </a:accent2>
      <a:accent3>
        <a:srgbClr val="00A3E0"/>
      </a:accent3>
      <a:accent4>
        <a:srgbClr val="10069F"/>
      </a:accent4>
      <a:accent5>
        <a:srgbClr val="6CC249"/>
      </a:accent5>
      <a:accent6>
        <a:srgbClr val="9C9BA7"/>
      </a:accent6>
      <a:hlink>
        <a:srgbClr val="FF671F"/>
      </a:hlink>
      <a:folHlink>
        <a:srgbClr val="FF671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F3AFEF16-05CA-CF45-BADA-0D154F6F95C8}" vid="{6C96649A-DDC7-4A44-8BC7-9DEFFBA87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F4BBF0267C540AB0714A5A9B8B2A0" ma:contentTypeVersion="13" ma:contentTypeDescription="Create a new document." ma:contentTypeScope="" ma:versionID="6b71af909276ca060a08b3157d1d9f21">
  <xsd:schema xmlns:xsd="http://www.w3.org/2001/XMLSchema" xmlns:xs="http://www.w3.org/2001/XMLSchema" xmlns:p="http://schemas.microsoft.com/office/2006/metadata/properties" xmlns:ns2="25f43890-8f97-4037-b6ca-5734ee50196d" xmlns:ns3="7de64167-ec1d-41c3-9c60-bdac5dd5df14" targetNamespace="http://schemas.microsoft.com/office/2006/metadata/properties" ma:root="true" ma:fieldsID="607d6bf6d8f5d26c8c8fd76553af5be9" ns2:_="" ns3:_="">
    <xsd:import namespace="25f43890-8f97-4037-b6ca-5734ee50196d"/>
    <xsd:import namespace="7de64167-ec1d-41c3-9c60-bdac5dd5df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Flow_SignoffStatu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43890-8f97-4037-b6ca-5734ee501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4167-ec1d-41c3-9c60-bdac5dd5d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6" nillable="true" ma:displayName="Sign-off status" ma:internalName="Sign_x002d_off_x0020_status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de64167-ec1d-41c3-9c60-bdac5dd5df14" xsi:nil="true"/>
  </documentManagement>
</p:properties>
</file>

<file path=customXml/itemProps1.xml><?xml version="1.0" encoding="utf-8"?>
<ds:datastoreItem xmlns:ds="http://schemas.openxmlformats.org/officeDocument/2006/customXml" ds:itemID="{517B009D-43E5-46FD-B413-CE4B22835D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f43890-8f97-4037-b6ca-5734ee50196d"/>
    <ds:schemaRef ds:uri="7de64167-ec1d-41c3-9c60-bdac5dd5d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D1374B-8056-453C-B9CB-F2CE6F7A4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37D3D-50C1-46FC-8D92-3F1F047872A4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7de64167-ec1d-41c3-9c60-bdac5dd5df14"/>
    <ds:schemaRef ds:uri="25f43890-8f97-4037-b6ca-5734ee5019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4151</TotalTime>
  <Words>343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Adelle Sans</vt:lpstr>
      <vt:lpstr>Arial</vt:lpstr>
      <vt:lpstr>Calibri</vt:lpstr>
      <vt:lpstr>Courier New</vt:lpstr>
      <vt:lpstr>Proxima Nova</vt:lpstr>
      <vt:lpstr>Proxima Nova Semibold</vt:lpstr>
      <vt:lpstr>1_2019 Presentation Dark Theme</vt:lpstr>
      <vt:lpstr>PowerPoint Presentation</vt:lpstr>
      <vt:lpstr>Scenarios… who likes a good story?</vt:lpstr>
      <vt:lpstr>Scenario Background</vt:lpstr>
      <vt:lpstr>Scenario #1</vt:lpstr>
      <vt:lpstr>Scenario #2</vt:lpstr>
      <vt:lpstr>Scenario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Chandler Burger</dc:creator>
  <cp:lastModifiedBy>Adam Gordon</cp:lastModifiedBy>
  <cp:revision>291</cp:revision>
  <dcterms:created xsi:type="dcterms:W3CDTF">2019-01-30T18:57:55Z</dcterms:created>
  <dcterms:modified xsi:type="dcterms:W3CDTF">2022-02-15T21:21:46Z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1536">
    <vt:lpwstr>57</vt:lpwstr>
  </property>
  <property fmtid="{D5CDD505-2E9C-101B-9397-08002B2CF9AE}" pid="3" name="ContentTypeId">
    <vt:lpwstr>0x0101006C1F4BBF0267C540AB0714A5A9B8B2A0</vt:lpwstr>
  </property>
  <property fmtid="{D5CDD505-2E9C-101B-9397-08002B2CF9AE}" pid="4" name="AuthorIds_UIVersion_10240">
    <vt:lpwstr>57</vt:lpwstr>
  </property>
</Properties>
</file>